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DE0"/>
    <a:srgbClr val="FBE9CF"/>
    <a:srgbClr val="D2B246"/>
    <a:srgbClr val="F1B434"/>
    <a:srgbClr val="145A59"/>
    <a:srgbClr val="1666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/>
    <p:restoredTop sz="86397"/>
  </p:normalViewPr>
  <p:slideViewPr>
    <p:cSldViewPr snapToGrid="0" snapToObjects="1">
      <p:cViewPr varScale="1">
        <p:scale>
          <a:sx n="127" d="100"/>
          <a:sy n="127" d="100"/>
        </p:scale>
        <p:origin x="48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5203B67-F0CB-C943-93CC-6FEEA1DAFB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11" b="193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BFEDD3A2-21D7-0C40-BB50-9668F8313D05}"/>
              </a:ext>
            </a:extLst>
          </p:cNvPr>
          <p:cNvSpPr/>
          <p:nvPr userDrawn="1"/>
        </p:nvSpPr>
        <p:spPr>
          <a:xfrm>
            <a:off x="1105822" y="3755874"/>
            <a:ext cx="7160723" cy="109260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5F0C249-4675-744D-8E78-6B42D44F9F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1030" y="3481504"/>
            <a:ext cx="1532512" cy="151738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DDB073B-3E9E-3149-9E0C-0AF1F49B3C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76899" y="6134962"/>
            <a:ext cx="518942" cy="55353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0282D4BD-9492-7E4F-810B-08B16BFDFAD5}"/>
              </a:ext>
            </a:extLst>
          </p:cNvPr>
          <p:cNvSpPr/>
          <p:nvPr userDrawn="1"/>
        </p:nvSpPr>
        <p:spPr>
          <a:xfrm>
            <a:off x="1995052" y="4961949"/>
            <a:ext cx="3389748" cy="109260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008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0D7F71-FBA6-B143-A0DC-EBB6D3084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B921028-0EE6-DC41-890D-A2430309C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1592ED-532B-E043-899A-1230302517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7105E6-7B10-3F4C-BABE-D683EFE73A33}" type="datetimeFigureOut">
              <a:rPr lang="it-IT" smtClean="0"/>
              <a:t>02/02/23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68A329-2A71-9848-9EAA-888049BA3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872338-97EE-534D-8D88-0B28AFB9C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017AED-A868-0743-A656-67844F9AB5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10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A83E63B-D6DD-584F-B6D0-07E7191B2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D00540E-024D-4A4D-9D38-FF31CC70A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86674A-7BA5-9B40-96F9-C99AA653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7105E6-7B10-3F4C-BABE-D683EFE73A33}" type="datetimeFigureOut">
              <a:rPr lang="it-IT" smtClean="0"/>
              <a:t>02/02/23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113932-AA30-0C4C-9CA9-82D9216F3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16922D-27A4-9F49-AF7E-9BE13C002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017AED-A868-0743-A656-67844F9AB5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697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E3D26F32-A937-8A47-8287-F4C944BCB2E8}"/>
              </a:ext>
            </a:extLst>
          </p:cNvPr>
          <p:cNvSpPr txBox="1">
            <a:spLocks/>
          </p:cNvSpPr>
          <p:nvPr userDrawn="1"/>
        </p:nvSpPr>
        <p:spPr>
          <a:xfrm>
            <a:off x="9669716" y="41097"/>
            <a:ext cx="1979612" cy="622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2000" b="1" dirty="0">
                <a:solidFill>
                  <a:srgbClr val="145A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Epica omerica</a:t>
            </a:r>
            <a:endParaRPr lang="it-IT" sz="2000" b="1" dirty="0">
              <a:solidFill>
                <a:srgbClr val="145A59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6F14B8D-A5C7-F34A-9EDC-2C8EBD4F07DA}"/>
              </a:ext>
            </a:extLst>
          </p:cNvPr>
          <p:cNvSpPr/>
          <p:nvPr userDrawn="1"/>
        </p:nvSpPr>
        <p:spPr>
          <a:xfrm>
            <a:off x="11684000" y="1"/>
            <a:ext cx="135064" cy="622299"/>
          </a:xfrm>
          <a:prstGeom prst="rect">
            <a:avLst/>
          </a:prstGeom>
          <a:solidFill>
            <a:srgbClr val="F1B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1575DA8-66A6-BF4E-8F97-D9F861EA6E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632" y="6158080"/>
            <a:ext cx="497268" cy="53041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11DC476-7FA9-9746-B3F8-91FCF14A378B}"/>
              </a:ext>
            </a:extLst>
          </p:cNvPr>
          <p:cNvSpPr txBox="1"/>
          <p:nvPr userDrawn="1"/>
        </p:nvSpPr>
        <p:spPr>
          <a:xfrm>
            <a:off x="11294994" y="6423289"/>
            <a:ext cx="8970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86017AED-A868-0743-A656-67844F9AB596}" type="slidenum">
              <a:rPr lang="it-IT" sz="1400" smtClean="0"/>
              <a:pPr algn="ctr"/>
              <a:t>‹N›</a:t>
            </a:fld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48585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CEE88B-7232-414F-B63D-896B81982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58E976-9D7B-F745-8E66-7146860D9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FBCFEE-1BE6-464E-AB60-175ADDB10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7105E6-7B10-3F4C-BABE-D683EFE73A33}" type="datetimeFigureOut">
              <a:rPr lang="it-IT" smtClean="0"/>
              <a:t>02/02/23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9D10FC-1274-3946-9535-A42666440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4255C2-2922-DE48-99C9-447FEEE9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017AED-A868-0743-A656-67844F9AB59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810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5D510C-2B66-444D-8F09-0B5E28F3A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502D7C-EA89-4041-8895-5E4D99C64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D202D62-3E72-5B47-9964-179E68652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5748E6C-E44D-F949-B4E3-AD70817CB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7105E6-7B10-3F4C-BABE-D683EFE73A33}" type="datetimeFigureOut">
              <a:rPr lang="it-IT" smtClean="0"/>
              <a:t>02/02/23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A8B9A1-FE14-384C-ADA0-76977FBD4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A17153C-BB0C-C74A-A7B8-950E4354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017AED-A868-0743-A656-67844F9AB5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548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28DED2-CB52-6C42-AC8E-27ECEDF67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5B3ACC-F39B-854E-BD41-BC3439D4C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A2747E0-63AB-554B-99FA-48A220C9D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8D0CBF3-7687-454F-911D-B0E99A933E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051AD20-5FD4-A94F-8CCB-6DAE554621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97CC31D-2A9C-AA42-B2E1-FFB4CA6CA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7105E6-7B10-3F4C-BABE-D683EFE73A33}" type="datetimeFigureOut">
              <a:rPr lang="it-IT" smtClean="0"/>
              <a:t>02/02/23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DEB8D87-D96B-AA42-AAF7-7454B773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DA435AD-ECC8-2D43-9AEA-940965786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017AED-A868-0743-A656-67844F9AB5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01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69DC90-2DD8-4E42-957D-BA68F766B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CD894F6-A286-AC44-805B-95990DE66B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7105E6-7B10-3F4C-BABE-D683EFE73A33}" type="datetimeFigureOut">
              <a:rPr lang="it-IT" smtClean="0"/>
              <a:t>02/02/23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4EEC810-FF2F-3945-8C80-91600B441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32591E7-D6A6-5C48-A298-E381A5A7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017AED-A868-0743-A656-67844F9AB5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299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B002033-E091-B743-8FAD-B771237675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7105E6-7B10-3F4C-BABE-D683EFE73A33}" type="datetimeFigureOut">
              <a:rPr lang="it-IT" smtClean="0"/>
              <a:t>02/02/23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2C73A7A-DC6E-E14C-BF8C-37F7EACF1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2E50BCD-3A08-A740-9094-633E3EC82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017AED-A868-0743-A656-67844F9AB5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412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FBADF3-6B2A-FA4B-8C70-349E0EE88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1CD9C7-3ACE-A744-9024-84F28C249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4040CBF-6839-2A44-846D-8947A7DAA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E17C2A-6FAD-3747-B4A0-33317C8A11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7105E6-7B10-3F4C-BABE-D683EFE73A33}" type="datetimeFigureOut">
              <a:rPr lang="it-IT" smtClean="0"/>
              <a:t>02/02/23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5564B3D-3F61-1C4E-94F1-114A952C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F824F68-A808-0E4F-9CEB-DA1B8C00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017AED-A868-0743-A656-67844F9AB5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886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C67144-5F16-6D47-9F84-8D803A6C1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6B89F99-0E97-8F4B-A3E2-5AE6A4A19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7E3906-155B-6A47-AF76-FC5DDA694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3728D10-5A37-624A-8FC9-18939DA81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7105E6-7B10-3F4C-BABE-D683EFE73A33}" type="datetimeFigureOut">
              <a:rPr lang="it-IT" smtClean="0"/>
              <a:t>02/02/23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2FD3C7C-30E8-8946-A8F5-65A108BD6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C834D24-A17E-384A-8C84-3C4559553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017AED-A868-0743-A656-67844F9AB5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228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36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96C7BD6-4870-CD4B-BDEA-80C1A54C5D65}"/>
              </a:ext>
            </a:extLst>
          </p:cNvPr>
          <p:cNvSpPr txBox="1"/>
          <p:nvPr/>
        </p:nvSpPr>
        <p:spPr>
          <a:xfrm>
            <a:off x="2160671" y="3728906"/>
            <a:ext cx="623433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0" b="1" dirty="0">
                <a:solidFill>
                  <a:srgbClr val="166665"/>
                </a:solidFill>
              </a:rPr>
              <a:t>L’Epica Omerica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5AEA8B0-C05E-3C4D-B2FB-523375AB0743}"/>
              </a:ext>
            </a:extLst>
          </p:cNvPr>
          <p:cNvSpPr txBox="1"/>
          <p:nvPr/>
        </p:nvSpPr>
        <p:spPr>
          <a:xfrm>
            <a:off x="1016921" y="3634201"/>
            <a:ext cx="607859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5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CD8A52E-696E-E841-B821-1B9856F93B4F}"/>
              </a:ext>
            </a:extLst>
          </p:cNvPr>
          <p:cNvSpPr txBox="1"/>
          <p:nvPr/>
        </p:nvSpPr>
        <p:spPr>
          <a:xfrm>
            <a:off x="2160671" y="4946136"/>
            <a:ext cx="6096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000" b="1" i="1" dirty="0">
                <a:solidFill>
                  <a:srgbClr val="1666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L’Iliade</a:t>
            </a:r>
            <a:endParaRPr lang="it-IT" sz="7000" dirty="0"/>
          </a:p>
        </p:txBody>
      </p:sp>
    </p:spTree>
    <p:extLst>
      <p:ext uri="{BB962C8B-B14F-4D97-AF65-F5344CB8AC3E}">
        <p14:creationId xmlns:p14="http://schemas.microsoft.com/office/powerpoint/2010/main" val="1549910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49BC7ABF-EBF9-1943-8F8D-19C77F0D87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9788" y="901884"/>
            <a:ext cx="5256212" cy="787216"/>
          </a:xfrm>
          <a:prstGeom prst="rect">
            <a:avLst/>
          </a:prstGeom>
        </p:spPr>
        <p:txBody>
          <a:bodyPr anchor="t"/>
          <a:lstStyle/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ILIADE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A53DE485-4F80-9D4D-910B-566941745B08}"/>
              </a:ext>
            </a:extLst>
          </p:cNvPr>
          <p:cNvSpPr txBox="1">
            <a:spLocks/>
          </p:cNvSpPr>
          <p:nvPr/>
        </p:nvSpPr>
        <p:spPr>
          <a:xfrm>
            <a:off x="839788" y="1815917"/>
            <a:ext cx="10628312" cy="43689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Iliade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è un poema epico, cioè una lunga narrazione in versi che ha come protagonisti </a:t>
            </a:r>
            <a:b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gli eroi e gli 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dèi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Essa: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è attribuita a Omero, anche se è stata trasmessa oralmente;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è divisa in 24 canti;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narra una cinquantina di giorni compresi tra la fine del nono e l’inizio del decimo anno </a:t>
            </a:r>
            <a:b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di guerra.</a:t>
            </a:r>
          </a:p>
        </p:txBody>
      </p:sp>
    </p:spTree>
    <p:extLst>
      <p:ext uri="{BB962C8B-B14F-4D97-AF65-F5344CB8AC3E}">
        <p14:creationId xmlns:p14="http://schemas.microsoft.com/office/powerpoint/2010/main" val="288380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49BC7ABF-EBF9-1943-8F8D-19C77F0D87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9788" y="901884"/>
            <a:ext cx="5256212" cy="787216"/>
          </a:xfrm>
          <a:prstGeom prst="rect">
            <a:avLst/>
          </a:prstGeom>
        </p:spPr>
        <p:txBody>
          <a:bodyPr anchor="t"/>
          <a:lstStyle/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ILIADE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A53DE485-4F80-9D4D-910B-566941745B08}"/>
              </a:ext>
            </a:extLst>
          </p:cNvPr>
          <p:cNvSpPr txBox="1">
            <a:spLocks/>
          </p:cNvSpPr>
          <p:nvPr/>
        </p:nvSpPr>
        <p:spPr>
          <a:xfrm>
            <a:off x="839788" y="1815917"/>
            <a:ext cx="9901900" cy="43689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 guerra di Troia è davvero esistita?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Cause mitologiche della guerra di Troia: Paride, figlio del re di Troia, rapisce Elena, </a:t>
            </a:r>
            <a:b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moglie di Menelao, re di Sparta.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Cause storiche della guerra di Troia: i Micenei, in fase di espansione, intorno al XIII-XII secolo, hanno attaccato la città di Troia che controllava l’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Ellesponto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(attuale Stretto dei Dardanelli), e quindi l’accesso al Mar Nero. Le ragioni della spedizione sarebbero di natura politica e commerciale.</a:t>
            </a:r>
          </a:p>
        </p:txBody>
      </p:sp>
    </p:spTree>
    <p:extLst>
      <p:ext uri="{BB962C8B-B14F-4D97-AF65-F5344CB8AC3E}">
        <p14:creationId xmlns:p14="http://schemas.microsoft.com/office/powerpoint/2010/main" val="779338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49BC7ABF-EBF9-1943-8F8D-19C77F0D87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9788" y="901884"/>
            <a:ext cx="5256212" cy="787216"/>
          </a:xfrm>
          <a:prstGeom prst="rect">
            <a:avLst/>
          </a:prstGeom>
        </p:spPr>
        <p:txBody>
          <a:bodyPr anchor="t"/>
          <a:lstStyle/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ILIADE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A53DE485-4F80-9D4D-910B-566941745B08}"/>
              </a:ext>
            </a:extLst>
          </p:cNvPr>
          <p:cNvSpPr txBox="1">
            <a:spLocks/>
          </p:cNvSpPr>
          <p:nvPr/>
        </p:nvSpPr>
        <p:spPr>
          <a:xfrm>
            <a:off x="839787" y="1815917"/>
            <a:ext cx="7811843" cy="43689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Gli eroi greci protagonisti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it-IT" sz="2200" b="1" dirty="0"/>
              <a:t>Achille</a:t>
            </a:r>
            <a:r>
              <a:rPr lang="it-IT" sz="2200" dirty="0"/>
              <a:t>: il più forte degli eroi che morirà per mano di Paride con una freccia diretta nel tallone destro, suo unico punto mortale.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it-IT" sz="2200" b="1" dirty="0"/>
              <a:t>Odisseo: </a:t>
            </a:r>
            <a:r>
              <a:rPr lang="it-IT" sz="2200" dirty="0"/>
              <a:t>re di Itaca.</a:t>
            </a:r>
            <a:endParaRPr lang="it-IT" sz="2200" dirty="0">
              <a:highlight>
                <a:srgbClr val="FFFF00"/>
              </a:highlight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it-IT" sz="2200" b="1" dirty="0"/>
              <a:t>Agamennone: </a:t>
            </a:r>
            <a:r>
              <a:rPr lang="it-IT" sz="2200" dirty="0"/>
              <a:t>re di Micene che organizza e comanda la spedizione.</a:t>
            </a:r>
            <a:endParaRPr lang="it-IT" sz="2200" b="1" dirty="0">
              <a:highlight>
                <a:srgbClr val="FFFF00"/>
              </a:highlight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DC29E8C-EF43-F84F-9B2F-02372407B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672" y="1012188"/>
            <a:ext cx="2781300" cy="26543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49BAA0B-26D0-E145-A227-6848F7FC4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309" y="3429000"/>
            <a:ext cx="3086100" cy="29718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39933B8-2D75-3741-BD5C-B2020C518D26}"/>
              </a:ext>
            </a:extLst>
          </p:cNvPr>
          <p:cNvSpPr txBox="1"/>
          <p:nvPr/>
        </p:nvSpPr>
        <p:spPr>
          <a:xfrm>
            <a:off x="10339918" y="3512599"/>
            <a:ext cx="99637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Odisseo</a:t>
            </a:r>
            <a:endParaRPr lang="it-IT" sz="1400" i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D75385C-006E-384D-A54D-087CE25D2C44}"/>
              </a:ext>
            </a:extLst>
          </p:cNvPr>
          <p:cNvSpPr txBox="1"/>
          <p:nvPr/>
        </p:nvSpPr>
        <p:spPr>
          <a:xfrm>
            <a:off x="9165613" y="6061155"/>
            <a:ext cx="127322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Agamennone</a:t>
            </a:r>
            <a:endParaRPr lang="it-IT" sz="1400" i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57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CDD7CD-737E-BF42-8D13-05524E5963EF}"/>
              </a:ext>
            </a:extLst>
          </p:cNvPr>
          <p:cNvSpPr txBox="1">
            <a:spLocks/>
          </p:cNvSpPr>
          <p:nvPr/>
        </p:nvSpPr>
        <p:spPr>
          <a:xfrm>
            <a:off x="839788" y="901884"/>
            <a:ext cx="5256212" cy="787216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ILIADE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0B224111-0E3B-254B-8E4A-8BF13981C021}"/>
              </a:ext>
            </a:extLst>
          </p:cNvPr>
          <p:cNvSpPr txBox="1">
            <a:spLocks/>
          </p:cNvSpPr>
          <p:nvPr/>
        </p:nvSpPr>
        <p:spPr>
          <a:xfrm>
            <a:off x="839788" y="1815917"/>
            <a:ext cx="7731456" cy="43689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it-IT" sz="2200" b="1" dirty="0">
                <a:cs typeface="Calibri" panose="020F0502020204030204" pitchFamily="34" charset="0"/>
              </a:rPr>
              <a:t>Gli </a:t>
            </a:r>
            <a:r>
              <a:rPr lang="it-IT" sz="2200" b="1" dirty="0" err="1">
                <a:cs typeface="Calibri" panose="020F0502020204030204" pitchFamily="34" charset="0"/>
              </a:rPr>
              <a:t>dèi</a:t>
            </a:r>
            <a:r>
              <a:rPr lang="it-IT" sz="2200" b="1" dirty="0">
                <a:cs typeface="Calibri" panose="020F0502020204030204" pitchFamily="34" charset="0"/>
              </a:rPr>
              <a:t> che aiutano i Greci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it-IT" sz="2200" b="1" dirty="0"/>
              <a:t>Atena: </a:t>
            </a:r>
            <a:r>
              <a:rPr lang="it-IT" sz="2200" dirty="0"/>
              <a:t>è la più accanita sostenitrice dei Greci.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it-IT" sz="2200" b="1" dirty="0"/>
              <a:t>Poseidone: </a:t>
            </a:r>
            <a:r>
              <a:rPr lang="it-IT" sz="2200" dirty="0"/>
              <a:t>dio del mare e dei terremoti. Aveva costruito le mura di Troia, ma non aveva ricevuto il compenso stabilito: ecco perché odia i Troiani.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it-IT" sz="2200" b="1" dirty="0"/>
              <a:t>Era: </a:t>
            </a:r>
            <a:r>
              <a:rPr lang="it-IT" sz="2200" dirty="0"/>
              <a:t>moglie di Zeus, è offesa per non essere stata scelta da Paride come la dea più bella, quindi perseguita i Troiani con la sua furia.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it-IT" sz="2200" b="1" dirty="0"/>
              <a:t>Ermes: </a:t>
            </a:r>
            <a:r>
              <a:rPr lang="it-IT" sz="2200" dirty="0"/>
              <a:t>messaggero degli </a:t>
            </a:r>
            <a:r>
              <a:rPr lang="it-IT" sz="2200" dirty="0" err="1"/>
              <a:t>dèi</a:t>
            </a:r>
            <a:r>
              <a:rPr lang="it-IT" sz="2200" dirty="0"/>
              <a:t>, accompagna i morti nell’Oltretomba.</a:t>
            </a:r>
            <a:endParaRPr lang="it-IT" sz="2200" b="1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98450A0-D993-1542-870E-5A51BCAAC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329" y="3491118"/>
            <a:ext cx="2160000" cy="2160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481B3E7-C47A-4B42-8A90-FE43EBFB7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329" y="849539"/>
            <a:ext cx="2160000" cy="2160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45719A9-3574-1147-8D61-E95B5183911A}"/>
              </a:ext>
            </a:extLst>
          </p:cNvPr>
          <p:cNvSpPr txBox="1"/>
          <p:nvPr/>
        </p:nvSpPr>
        <p:spPr>
          <a:xfrm>
            <a:off x="9127614" y="3096440"/>
            <a:ext cx="76542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Atena</a:t>
            </a:r>
            <a:endParaRPr lang="it-IT" sz="1400" i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E1606CD-43DE-D043-B1BD-F3128F876F4E}"/>
              </a:ext>
            </a:extLst>
          </p:cNvPr>
          <p:cNvSpPr txBox="1"/>
          <p:nvPr/>
        </p:nvSpPr>
        <p:spPr>
          <a:xfrm>
            <a:off x="10207614" y="5731652"/>
            <a:ext cx="76542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Ermes</a:t>
            </a:r>
            <a:endParaRPr lang="it-IT" sz="1400" i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32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49BC7ABF-EBF9-1943-8F8D-19C77F0D87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9788" y="901884"/>
            <a:ext cx="5256212" cy="787216"/>
          </a:xfrm>
          <a:prstGeom prst="rect">
            <a:avLst/>
          </a:prstGeom>
        </p:spPr>
        <p:txBody>
          <a:bodyPr anchor="t"/>
          <a:lstStyle/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ILIADE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A53DE485-4F80-9D4D-910B-566941745B08}"/>
              </a:ext>
            </a:extLst>
          </p:cNvPr>
          <p:cNvSpPr txBox="1">
            <a:spLocks/>
          </p:cNvSpPr>
          <p:nvPr/>
        </p:nvSpPr>
        <p:spPr>
          <a:xfrm>
            <a:off x="839788" y="1815917"/>
            <a:ext cx="7731456" cy="43689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Gli eroi troiani protagonisti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it-IT" sz="2200" b="1" dirty="0"/>
              <a:t>Ettore: </a:t>
            </a:r>
            <a:r>
              <a:rPr lang="it-IT" sz="2200" dirty="0"/>
              <a:t>figlio di Priamo, forte e coraggioso. La sua morte per mano di Achille lascia la città senza difese.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it-IT" sz="2200" b="1" dirty="0"/>
              <a:t>Paride: </a:t>
            </a:r>
            <a:r>
              <a:rPr lang="it-IT" sz="2200" dirty="0"/>
              <a:t>figlio di Priamo che rapisce Elena e dà origine alla guerra.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it-IT" sz="2200" b="1" dirty="0"/>
              <a:t>Enea: </a:t>
            </a:r>
            <a:r>
              <a:rPr lang="it-IT" sz="2200" dirty="0"/>
              <a:t>figlio della dea Afrodite e di un mortale, fra i più valorosi difensori di Troia.  </a:t>
            </a:r>
            <a:r>
              <a:rPr lang="it-IT" sz="2200" b="1" dirty="0"/>
              <a:t>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BA8C8F5-82DA-F242-A6FF-AEEA16742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9518" y="1689100"/>
            <a:ext cx="2755900" cy="25146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4965C3B-6849-6044-AC59-5369B7127051}"/>
              </a:ext>
            </a:extLst>
          </p:cNvPr>
          <p:cNvSpPr txBox="1"/>
          <p:nvPr/>
        </p:nvSpPr>
        <p:spPr>
          <a:xfrm>
            <a:off x="10165475" y="4049811"/>
            <a:ext cx="78398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Paride</a:t>
            </a:r>
            <a:endParaRPr lang="it-IT" sz="1400" i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82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49BC7ABF-EBF9-1943-8F8D-19C77F0D87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9788" y="901884"/>
            <a:ext cx="5256212" cy="787216"/>
          </a:xfrm>
          <a:prstGeom prst="rect">
            <a:avLst/>
          </a:prstGeom>
        </p:spPr>
        <p:txBody>
          <a:bodyPr anchor="t"/>
          <a:lstStyle/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ILIADE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A53DE485-4F80-9D4D-910B-566941745B08}"/>
              </a:ext>
            </a:extLst>
          </p:cNvPr>
          <p:cNvSpPr txBox="1">
            <a:spLocks/>
          </p:cNvSpPr>
          <p:nvPr/>
        </p:nvSpPr>
        <p:spPr>
          <a:xfrm>
            <a:off x="839788" y="1815917"/>
            <a:ext cx="10628312" cy="43689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Gli </a:t>
            </a:r>
            <a:r>
              <a:rPr lang="it-I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dèi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 che aiutano i troiani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it-IT" sz="2400" b="1" dirty="0"/>
              <a:t>Apollo: </a:t>
            </a:r>
            <a:r>
              <a:rPr lang="it-IT" sz="2400" dirty="0"/>
              <a:t>figlio di Zeus, conosce e predice il futuro.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it-IT" sz="2400" b="1" dirty="0"/>
              <a:t>Ares: </a:t>
            </a:r>
            <a:r>
              <a:rPr lang="it-IT" sz="2400" dirty="0"/>
              <a:t>dio della guerra.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it-IT" sz="2400" b="1" dirty="0"/>
              <a:t>Afrodite: </a:t>
            </a:r>
            <a:r>
              <a:rPr lang="it-IT" sz="2400" dirty="0"/>
              <a:t>dea della bellezza e dell’amore, madre di Enea. </a:t>
            </a:r>
            <a:endParaRPr lang="it-IT" sz="2400" b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sz="2400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32DBB26-418C-A548-8CD2-202622B66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887" y="1417795"/>
            <a:ext cx="2311400" cy="2286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FF909BA-7FBC-3349-AB42-56BB570D7D34}"/>
              </a:ext>
            </a:extLst>
          </p:cNvPr>
          <p:cNvSpPr txBox="1"/>
          <p:nvPr/>
        </p:nvSpPr>
        <p:spPr>
          <a:xfrm>
            <a:off x="9670594" y="3636529"/>
            <a:ext cx="78398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Afrodite</a:t>
            </a:r>
            <a:endParaRPr lang="it-IT" sz="1400" i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1524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398</Words>
  <Application>Microsoft Macintosh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Presentazione standard di PowerPoint</vt:lpstr>
      <vt:lpstr>ILIADE</vt:lpstr>
      <vt:lpstr>ILIADE</vt:lpstr>
      <vt:lpstr>ILIADE</vt:lpstr>
      <vt:lpstr>Presentazione standard di PowerPoint</vt:lpstr>
      <vt:lpstr>ILIADE</vt:lpstr>
      <vt:lpstr>ILIADE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Martina Beccherle</dc:creator>
  <cp:lastModifiedBy>Martina Beccherle</cp:lastModifiedBy>
  <cp:revision>41</cp:revision>
  <dcterms:created xsi:type="dcterms:W3CDTF">2022-12-30T10:11:49Z</dcterms:created>
  <dcterms:modified xsi:type="dcterms:W3CDTF">2023-02-02T10:39:33Z</dcterms:modified>
</cp:coreProperties>
</file>